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92" r:id="rId5"/>
    <p:sldId id="268" r:id="rId6"/>
    <p:sldId id="267" r:id="rId7"/>
    <p:sldId id="269" r:id="rId8"/>
    <p:sldId id="270" r:id="rId9"/>
    <p:sldId id="271" r:id="rId10"/>
    <p:sldId id="272" r:id="rId11"/>
    <p:sldId id="274" r:id="rId12"/>
    <p:sldId id="273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59" r:id="rId22"/>
    <p:sldId id="260" r:id="rId23"/>
    <p:sldId id="287" r:id="rId24"/>
    <p:sldId id="288" r:id="rId25"/>
    <p:sldId id="289" r:id="rId26"/>
    <p:sldId id="290" r:id="rId27"/>
    <p:sldId id="294" r:id="rId28"/>
    <p:sldId id="295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CFA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76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6AFDC-9328-4398-B9FC-5419F7EA7442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9325-4770-4D98-9CAD-21EDFFD83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23B2D2-B095-42A2-B45B-E98305CAEB7A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36E9C9-331B-4115-A621-2ABE7AB47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447800"/>
            <a:ext cx="81534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THỰC HÀNH PHÉP TU TỪ ẨN DỤ VÀ HOÁN DỤ</a:t>
            </a:r>
            <a:endParaRPr lang="en-US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5029200"/>
            <a:ext cx="19050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4953000"/>
            <a:ext cx="19812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2.2. Bài 2/SGK tr135-136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endParaRPr lang="en-US" sz="2400" b="0" dirty="0">
              <a:effectLst/>
            </a:endParaRPr>
          </a:p>
        </p:txBody>
      </p:sp>
      <p:sp>
        <p:nvSpPr>
          <p:cNvPr id="6" name="Cloud 5"/>
          <p:cNvSpPr/>
          <p:nvPr/>
        </p:nvSpPr>
        <p:spPr>
          <a:xfrm>
            <a:off x="6477000" y="0"/>
            <a:ext cx="2667000" cy="1524000"/>
          </a:xfrm>
          <a:prstGeom prst="cloud">
            <a:avLst/>
          </a:prstGeom>
          <a:solidFill>
            <a:srgbClr val="FFFF00"/>
          </a:solidFill>
          <a:ln>
            <a:solidFill>
              <a:srgbClr val="00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THẢO LUẬN NHÓM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Thời gian: 3 phút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62000"/>
            <a:ext cx="67201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Tìm và phân tích phép ẩn dụ trong những đoạn trích sau</a:t>
            </a:r>
          </a:p>
          <a:p>
            <a:pPr marL="457200" indent="-457200">
              <a:buAutoNum type="alphaLcParenR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Dưới trăng quyên đã lập lòe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Đầu tường lửa lựu lập lòe đâm bông</a:t>
            </a:r>
          </a:p>
          <a:p>
            <a:pPr marL="457200" indent="-4572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(Nguyễn Du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Truyện Kiều)</a:t>
            </a:r>
          </a:p>
          <a:p>
            <a:pPr marL="457200" indent="-457200">
              <a:buAutoNum type="alphaLcParenR" startAt="2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Vứt đi những thứ văn nghệ ngòn ngọt, bày ra sự phè phỡn thỏa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thuê hay cay đắng chất độc của bệnh tật, quanh quẩn vài tình cảm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gầy gò của cá nhân co rúm lại. Chúng ta muốn có những cuốn tiểu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thuyết, những câu thơ thay đổi được cả cuộc đời người đọc - làm 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thành người, đẩy chúng ta lên một sự sống trước kia chỉ đứng xa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nhìn thấp thoáng.</a:t>
            </a:r>
          </a:p>
          <a:p>
            <a:pPr marL="457200" indent="-4572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(Nguyễn Đình Thi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Nhận đường)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c)                   Ơi con chim chiền chiện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Hót chi mà vang trời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Từng giọt long lanh rơi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Tôi đưa tay tôi hứng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Thanh Hải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Mùa xuân nho nhỏ)</a:t>
            </a:r>
          </a:p>
          <a:p>
            <a:pPr marL="457200" indent="-457200">
              <a:buAutoNum type="alphaLcParenR" startAt="4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Thác bao nhiêu thác cũng qua,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Thênh thênh là chiếc thuyền ta trên đời  </a:t>
            </a:r>
          </a:p>
          <a:p>
            <a:pPr marL="457200" indent="-4572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(Tố Hữu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 Nước non ngàn dặm)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315200" y="762000"/>
            <a:ext cx="762000" cy="2743200"/>
          </a:xfrm>
          <a:prstGeom prst="rightBrace">
            <a:avLst>
              <a:gd name="adj1" fmla="val 4137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705600" y="3886200"/>
            <a:ext cx="914400" cy="2438400"/>
          </a:xfrm>
          <a:prstGeom prst="rightBrace">
            <a:avLst>
              <a:gd name="adj1" fmla="val 41376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1447800"/>
            <a:ext cx="838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Nhóm 1, 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96200" y="4114800"/>
            <a:ext cx="1143000" cy="18162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Nhóm</a:t>
            </a:r>
          </a:p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2, 4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9" grpId="0" animBg="1"/>
      <p:bldP spid="11" grpId="0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PHIẾU HỌC TẬP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52486"/>
              </p:ext>
            </p:extLst>
          </p:nvPr>
        </p:nvGraphicFramePr>
        <p:xfrm>
          <a:off x="381000" y="1219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Ngữ</a:t>
                      </a:r>
                    </a:p>
                    <a:p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liệu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ảnh thực</a:t>
                      </a:r>
                    </a:p>
                    <a:p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(A)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ảnh ẩn dụ</a:t>
                      </a:r>
                    </a:p>
                    <a:p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(B)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Giá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trị biểu đạt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a</a:t>
                      </a: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b</a:t>
                      </a: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c</a:t>
                      </a: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d</a:t>
                      </a: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19200" y="1371600"/>
            <a:ext cx="1066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37160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Ẩn dụ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2.2. Bài 2/SGK tr135-136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62000"/>
            <a:ext cx="622638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Tìm và phân tích phép ẩn dụ trong những đoạn trích sau</a:t>
            </a:r>
          </a:p>
          <a:p>
            <a:pPr marL="457200" indent="-457200">
              <a:buAutoNum type="alphaLcParenR"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    Dưới trăng quyên đã gọi hè</a:t>
            </a:r>
          </a:p>
          <a:p>
            <a:pPr marL="457200" indent="-457200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       Đầu tường lửa lựu lập lòe đâm bông</a:t>
            </a:r>
          </a:p>
          <a:p>
            <a:pPr marL="457200" indent="-457200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(Nguyễn Du,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Truyện Kiều)</a:t>
            </a:r>
          </a:p>
        </p:txBody>
      </p:sp>
      <p:pic>
        <p:nvPicPr>
          <p:cNvPr id="21" name="Content Placeholder 20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24200"/>
            <a:ext cx="3886200" cy="3352800"/>
          </a:xfrm>
        </p:spPr>
      </p:pic>
      <p:sp>
        <p:nvSpPr>
          <p:cNvPr id="13" name="Rounded Rectangle 12"/>
          <p:cNvSpPr/>
          <p:nvPr/>
        </p:nvSpPr>
        <p:spPr>
          <a:xfrm>
            <a:off x="685800" y="2286000"/>
            <a:ext cx="33528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thực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2286000"/>
            <a:ext cx="33528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Ẩn dụ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91000" y="25908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86400" y="3505200"/>
            <a:ext cx="2362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Lửa lựu lập lòe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5600" y="1752600"/>
            <a:ext cx="190500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hoa lu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24200"/>
            <a:ext cx="4267200" cy="33528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" y="3733800"/>
            <a:ext cx="4038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 lựu đỏ lấp ló trong đám lá như đốm lửa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762000" y="4800600"/>
            <a:ext cx="304800" cy="7620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0" y="5181600"/>
            <a:ext cx="6553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Bức tranh thiên nhiên mùa hè sinh động, có hồn, giàu màu sắc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8862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Mùa hè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build="allAtOnce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3230562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n-US" sz="200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sz="2000" i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 startAt="2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Vứt đi những thứ văn nghệ ngòn ngọt, bày ra sự phè phỡn thỏa</a:t>
            </a:r>
          </a:p>
          <a:p>
            <a:pPr marL="457200" indent="-457200"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thuê hay cay đắng chất độc của bệnh tật, quanh quẩn vài tình cảm gầy gò</a:t>
            </a:r>
          </a:p>
          <a:p>
            <a:pPr marL="457200" indent="-457200"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của cá nhân co rúm lại. Chúng ta muốn có những cuốn tiểu thuyết, những </a:t>
            </a:r>
          </a:p>
          <a:p>
            <a:pPr marL="457200" indent="-457200"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câu thơ thay đổi được cả cuộc đời người đọc - làm thành người, đẩy chúng ta</a:t>
            </a:r>
          </a:p>
          <a:p>
            <a:pPr marL="457200" indent="-457200"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lên một sự sống trước kia chỉ đứng xa nhìn thấp thoáng.</a:t>
            </a:r>
          </a:p>
          <a:p>
            <a:pPr marL="457200" indent="-45720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(Nguyễn Đình Thi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Nhận đường)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24384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ẩn dụ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4384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thực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505200"/>
            <a:ext cx="2819400" cy="1905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“Thứ văn nghệ ngòn ngọt”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“Tình cảm gầy gò”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3581400"/>
            <a:ext cx="32004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Văn chương thoát li đời sống, vô bổ</a:t>
            </a:r>
          </a:p>
          <a:p>
            <a:pPr algn="ctr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Tình cảm cá nhân nhỏ bé, ích kỉ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038600" y="4800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114800" y="4114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05400" y="5638800"/>
            <a:ext cx="3581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“làm thành người”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114800" y="6019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38200" y="5638800"/>
            <a:ext cx="2971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Thay đổi nhận thức con người.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0" y="533400"/>
            <a:ext cx="2590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836612"/>
            <a:ext cx="1828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1371600"/>
            <a:ext cx="1828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36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93516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                        Ơi con chim chiền chiện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Hót chi mà vang trời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Từng giọt long lanh rơi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Tôi đưa tay tôi hứng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(Thanh Hải, 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Mùa xuân nho nhỏ)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76800" y="17526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ẩn dụ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7526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thực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6670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Cuộc sống mới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810000" y="4038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86200" y="3048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76800" y="26670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 chim chiền chiện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052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Tiếng reo vui của con người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44196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Thành quả cách mạng và công cuộc xây dựng đất nước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35052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Hót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76800" y="43434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Giọt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810000" y="4800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7200" y="52578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Trân trọng thành quả cách mạng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76800" y="51816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Hứng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810000" y="5562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447800" y="6019800"/>
            <a:ext cx="7010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Vẻ đẹp, sức sống của sáng mùa xuân được cảm nhận bằng mọi giác quan, là cái đẹp của cuộc đời, của cuộc sống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04800" y="60960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0" y="531812"/>
            <a:ext cx="1828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38400" y="762000"/>
            <a:ext cx="45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1800" y="1066800"/>
            <a:ext cx="533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43400" y="1371600"/>
            <a:ext cx="533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36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93516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Thác bao nhiêu thác cũng qua,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Thênh thênh là chiếc thuyền ta trên đời  </a:t>
            </a:r>
            <a:b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Tố Hữu</a:t>
            </a:r>
            <a:r>
              <a:rPr lang="en-US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Nước non ngàn dặm)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76800" y="17526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ẩn dụ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752600"/>
            <a:ext cx="3200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 ảnh thực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6670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Những khó khăn gian khổ của nhân dân trong cuộc kháng chiến chống Mỹ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810000" y="4038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86200" y="3048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76800" y="26670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Thác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814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Sự nghiệp cách mạng chính nghĩa của nhân dân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3581400"/>
            <a:ext cx="3200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Thuyền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47800" y="5181600"/>
            <a:ext cx="7010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Niềm tin vào thắng lợi của sự nghiệp cách mạng chính nghĩa của nhân dân ta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04800" y="52578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7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630362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                  Xưa phù du mà nay đã phù sa</a:t>
            </a:r>
            <a:b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Xưa bay đi mà nay không trôi mất</a:t>
            </a:r>
            <a:b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(Chế Lan Viên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Nay đã phù sa)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1981200"/>
            <a:ext cx="2971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Hình ảnh ẩn dụ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(B)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81200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Hình ảnh thực                         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(A)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971800"/>
            <a:ext cx="2362200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Kiếp sống trôi nổi, phù phiếm, quẩn quanh vô nghĩa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048000"/>
            <a:ext cx="2209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Phù du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419600"/>
            <a:ext cx="2362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Phù sa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419600"/>
            <a:ext cx="2362200" cy="1371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Cuộc sống mới tươi đẹp, mạnh mẽ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581400" y="3352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657600" y="4800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762000"/>
            <a:ext cx="914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762000"/>
            <a:ext cx="838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133600" y="6019800"/>
            <a:ext cx="1143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flipH="1">
            <a:off x="3428997" y="6019800"/>
            <a:ext cx="586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Niềm vui với cuộc sống mới tươi đẹp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2" uiExpand="1" build="p" animBg="1"/>
      <p:bldP spid="5" grpId="3" build="p" animBg="1"/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Hoán dụ là gọi tên sự vật hiện tượng này (A) bằng tên sự vật, hiện tượng khác (B)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có quan hệ gần gũi với nó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nhằm tăng sức gợi hình, gợi cảm cho sự diễn đạt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Các kiểu hoán dụ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Lấy một bộ phận để chỉ toàn thể</a:t>
            </a:r>
          </a:p>
          <a:p>
            <a:pPr>
              <a:buNone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 - Lấy vật chứa đựng để gọi vật bị chứa đựng</a:t>
            </a:r>
          </a:p>
          <a:p>
            <a:pPr>
              <a:buNone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 - Lấy dấu hiệu của sự vật để gọi sự vật</a:t>
            </a:r>
          </a:p>
          <a:p>
            <a:pPr>
              <a:buNone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- Lấy cái cụ thể để gọi cái trừu tượng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II.Hoán dụ</a:t>
            </a:r>
            <a:br>
              <a:rPr lang="en-US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1. Ôn tập lí thuyết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a) Khái niệm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5562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     Núi không đè nổi vai vươn tới,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Lá ngụy trang reo với gió đèo.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(Lên Tây Bắc</a:t>
            </a:r>
            <a:r>
              <a:rPr lang="en-US" i="1" dirty="0" smtClean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- Tố Hữu)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9530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362200"/>
            <a:ext cx="3581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3505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3733800"/>
            <a:ext cx="25146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Vai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505200"/>
            <a:ext cx="35814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 người với ý chí chiến đấu kiên cường, tinh thần vượt gian khổ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962400" y="4343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733800"/>
            <a:ext cx="1175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Quan hệ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tương cận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Bài tập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2.1  Bài 1/ SGK Tr136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Đọc những câu sau và trả lời câu hỏi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a) Đầu xanh có tội tình gì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Má hồng đến quá nửa thì chưa thôi.                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(Nguyễn Du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, Truyện Kiều)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b)  Áo nâu liền với áo xanh,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Nông thôn liền với thị thành đứng lên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(Tố Hữu 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Ba mươi năm đời ta có Đảng)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hỏi:</a:t>
            </a:r>
            <a:b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 Dùng những cụm từ </a:t>
            </a:r>
            <a:r>
              <a:rPr lang="en-US" sz="27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đầu xanh, má hồng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nhà thơ Nguyễn Du muốn nói điều gì và ám chỉ nhân vật nào trong Truyện Kiều? </a:t>
            </a:r>
            <a:b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Dùng những cụm từ </a:t>
            </a:r>
            <a:r>
              <a:rPr lang="en-US" sz="27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áo nâu 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và </a:t>
            </a:r>
            <a:r>
              <a:rPr lang="en-US" sz="27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áo xanh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Tố Hữu muốn chỉ lớp người nào trong xã hội ta?</a:t>
            </a:r>
            <a:b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Làm thế nào để hiểu đúng một đối tượng khi nhà thơ thay đổi tên gọi của đối tượng đó</a:t>
            </a:r>
            <a:br>
              <a:rPr lang="en-US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I. Ẩn dụ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Ôn tập lí thuyết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a) Khái niệm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b) Các kiểu ẩn dụ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Bài tập</a:t>
            </a:r>
          </a:p>
          <a:p>
            <a:pPr>
              <a:buNone/>
            </a:pP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II. Hoán dụ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Ôn tập lí thuyết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a) Khái niệm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b) Các kiểu hoán dụ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Bài tập</a:t>
            </a:r>
          </a:p>
          <a:p>
            <a:pPr>
              <a:buNone/>
            </a:pP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III. Củng cố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CẤU TRÚC BÀI HỌC</a:t>
            </a:r>
            <a:endParaRPr lang="en-US" sz="3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 tập</a:t>
            </a:r>
            <a:b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2.1  Bài 1/ SGK Tr136</a:t>
            </a:r>
            <a:b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a) Đầu xanh có tội tình gì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Má hồng đến quá nửa thì chưa thôi.               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(Nguyễn Du , Truyện Kiều)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 smtClean="0">
                <a:solidFill>
                  <a:schemeClr val="bg2"/>
                </a:solidFill>
              </a:rPr>
              <a:t> 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 smtClean="0">
                <a:solidFill>
                  <a:schemeClr val="bg2"/>
                </a:solidFill>
              </a:rPr>
              <a:t>:</a:t>
            </a:r>
            <a:endParaRPr lang="vi-VN" dirty="0">
              <a:solidFill>
                <a:schemeClr val="bg2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295400" y="5181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62000" y="480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838200" y="4876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/>
              <a:t>                   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1066800" y="4876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572000" y="24384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600" dirty="0"/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“Tuổi thơ” , “Tuổi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” , “Thanh xuân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52400" y="36576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Người con gái đẹp”, “Nàng Kiều”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Phận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gái lầu xanh” 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6324600" y="4419600"/>
            <a:ext cx="281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dirty="0"/>
              <a:t>    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vi-VN" sz="2000" dirty="0" smtClean="0"/>
              <a:t> 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3810000" y="5105400"/>
            <a:ext cx="23955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-92075" y="6894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3962400" y="4343400"/>
            <a:ext cx="243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tưởng tương cận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(gần gũi nhau)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6705600" y="3200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Đầu xanh</a:t>
            </a: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6781800" y="39624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Má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hồng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495800" y="2895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</a:t>
            </a:r>
            <a:endParaRPr lang="vi-V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8006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4800600" y="4191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2647950" y="1981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2138363" y="23812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: Số phận  bất hạnh của con người trong xã hội phong kiến .</a:t>
            </a:r>
            <a:endParaRPr lang="vi-VN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10400" y="2286000"/>
            <a:ext cx="1143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0" y="2362200"/>
            <a:ext cx="1143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4876800"/>
            <a:ext cx="3048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Con người</a:t>
            </a:r>
            <a:endParaRPr lang="vi-V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4648200"/>
            <a:ext cx="2133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Lấy từ chỉ bộ </a:t>
            </a:r>
          </a:p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phận (đầu , má)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6800" y="1524000"/>
            <a:ext cx="1219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400" y="1905000"/>
            <a:ext cx="1219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34" descr="Kie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3657600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4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/>
      <p:bldP spid="147460" grpId="0"/>
      <p:bldP spid="147467" grpId="0"/>
      <p:bldP spid="147469" grpId="0"/>
      <p:bldP spid="147470" grpId="0"/>
      <p:bldP spid="147471" grpId="0"/>
      <p:bldP spid="147472" grpId="0" animBg="1"/>
      <p:bldP spid="147476" grpId="0"/>
      <p:bldP spid="147478" grpId="0"/>
      <p:bldP spid="147480" grpId="0" animBg="1"/>
      <p:bldP spid="147481" grpId="0" animBg="1"/>
      <p:bldP spid="147483" grpId="0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24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Bài tập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2.1  Bài 1/ SGK Tr136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b)  Áo nâu liền với áo xanh,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Nông thôn liền với thị thành đứng lên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(Tố Hữu – Ba mươi năm đời ta có Đảng)</a:t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2057400"/>
            <a:ext cx="3505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581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200400"/>
            <a:ext cx="2057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Áo nâu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343400"/>
            <a:ext cx="2057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Áo xanh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429000"/>
            <a:ext cx="3048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Người nông dân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495800"/>
            <a:ext cx="3048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Người công dân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962400" y="37338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962400" y="48006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62400" y="3124200"/>
            <a:ext cx="2935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Liên tưởng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tương cận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191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Liên tưởng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cận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theo-chan-nong-dan-ao-nau-dau-nhan-di-gat-lu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276600" cy="1905000"/>
          </a:xfrm>
          <a:prstGeom prst="rect">
            <a:avLst/>
          </a:prstGeom>
        </p:spPr>
      </p:pic>
      <p:pic>
        <p:nvPicPr>
          <p:cNvPr id="19" name="Picture 18" descr="quan-ao-cong-nhan-mau-xanh-duong-230x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0"/>
            <a:ext cx="3276600" cy="29718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1219200" y="6019800"/>
            <a:ext cx="1371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432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Sự liên minh của giai cấp công - nông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48768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người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// 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ái áo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37338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người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// 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ái áo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72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 tập</a:t>
            </a:r>
            <a:b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2.2  Bài 2/ SGK Tr137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Thôn Đoài thì nhớ thôn Đông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Cau thông Đoài nhớ giầu không thôn nào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( Nguyễn Bính, </a:t>
            </a:r>
            <a:r>
              <a:rPr lang="en-US" sz="2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Tương tư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6670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 Đoài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581400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Thôn Đông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096000" y="2895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0" y="48768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</a:t>
            </a:r>
            <a:endParaRPr lang="vi-VN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vi-VN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722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4800" y="2514600"/>
            <a:ext cx="1828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Người ở thôn Đoài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3352800"/>
            <a:ext cx="198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Người ở thôn Đông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657600" y="2667000"/>
            <a:ext cx="335282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0" y="2819400"/>
            <a:ext cx="914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Hoán dụ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057400" y="3276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9600" y="2286000"/>
            <a:ext cx="1371600" cy="1905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 hệ giữa: Vật chứa và vật được chứa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419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 thôn Đoài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5600" y="49530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Giầu không thôn nào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943600" y="4495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943600" y="5334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1"/>
          <p:cNvSpPr txBox="1">
            <a:spLocks/>
          </p:cNvSpPr>
          <p:nvPr/>
        </p:nvSpPr>
        <p:spPr>
          <a:xfrm>
            <a:off x="609600" y="1633729"/>
            <a:ext cx="8229600" cy="3090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800" y="4191000"/>
            <a:ext cx="1828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Chàng trai thôn Đoài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105400"/>
            <a:ext cx="1828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Cô gái thôn Đông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3657600" y="4495800"/>
            <a:ext cx="335282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2200" y="4114800"/>
            <a:ext cx="12954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Ẩn dụ =&gt; Tâm trạng đang yêu của đôi lứa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1828800" y="5181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57200" y="4495800"/>
            <a:ext cx="1371600" cy="1905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 hệ tình yêu gắn bó tự nhiên như cau -trầu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130612_013137130612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657600"/>
            <a:ext cx="28575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7688" y="3810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Cùng bày tỏ nỗi nhớ người yêu, nhưng câu "Thôn Đoài ngồi nhớ thôn Đông" khác với câu ca dao "Thuyền ơi có nhớ bến chăng" ở điểm nào?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Arial" pitchFamily="34" charset="0"/>
                <a:cs typeface="Arial" pitchFamily="34" charset="0"/>
              </a:rPr>
              <a:t>"Thôn Đoài ngồi nhớ thôn Đông":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dùng những hình ảnh hoán dụ thôn Đoài, thôn Đông để chỉ con người nơi đó.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i="1" dirty="0">
                <a:latin typeface="Arial" pitchFamily="34" charset="0"/>
                <a:cs typeface="Arial" pitchFamily="34" charset="0"/>
              </a:rPr>
              <a:t>"Thuyền ơi có nhớ bến chăng":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là hình ảnh ẩn dụ, chỉ những người đang yêu.</a:t>
            </a:r>
          </a:p>
          <a:p>
            <a:pPr eaLnBrk="1" hangingPunct="1"/>
            <a:endParaRPr lang="en-US" sz="32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7" name="Picture 6" descr="hinh-anh-thuyen-do-dong-song-_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924800" cy="42202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 sánh Ẩn dụ và hoán dụ</a:t>
            </a:r>
            <a:endParaRPr 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822961"/>
          <a:ext cx="8229600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                   Ẩn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dụ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     Hoán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dụ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5640">
                <a:tc>
                  <a:txBody>
                    <a:bodyPr/>
                    <a:lstStyle/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826018"/>
              </p:ext>
            </p:extLst>
          </p:nvPr>
        </p:nvGraphicFramePr>
        <p:xfrm>
          <a:off x="228600" y="838200"/>
          <a:ext cx="82296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Ẩn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Hoán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324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Dựa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trên sự liên tưởng giống nhau (liên tưởng tương đồng) của hai đối tượng bằng so sánh ngầm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Thường có sự chuyển trường nghĩa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1) Dựa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trên sự liên tưởng gần gũi (liên tưởng kế cận) của hai đối tượng mà không so sánh</a:t>
                      </a:r>
                    </a:p>
                    <a:p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Không chuyển trường mà cùng trong một trường nghĩa</a:t>
                      </a: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Hexagon 7"/>
          <p:cNvSpPr/>
          <p:nvPr/>
        </p:nvSpPr>
        <p:spPr>
          <a:xfrm>
            <a:off x="4572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0574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2004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5720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8674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239000" y="5029200"/>
            <a:ext cx="762000" cy="83820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52578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như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038600" y="5334000"/>
            <a:ext cx="457200" cy="228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705600" y="5410200"/>
            <a:ext cx="457200" cy="2286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05200" y="586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Liên tưởng tương đồng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5657671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Liên tưởng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gần gũi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124200" y="5029200"/>
            <a:ext cx="914400" cy="914400"/>
          </a:xfrm>
          <a:prstGeom prst="mathMultiply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06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 SÁNH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594360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ẨN DỤ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791200" y="4953000"/>
            <a:ext cx="914400" cy="914400"/>
          </a:xfrm>
          <a:prstGeom prst="mathMultiply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9800" y="594360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HOÁN DỤ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build="allAtOnce"/>
      <p:bldP spid="26" grpId="0" animBg="1"/>
      <p:bldP spid="27" grpId="0"/>
      <p:bldP spid="30" grpId="0" animBg="1"/>
      <p:bldP spid="30" grpId="1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III. Củng cố</a:t>
            </a:r>
            <a:br>
              <a:rPr lang="en-US" dirty="0" smtClean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Câu 1. Biện pháp tu từ nào được sử dụng trong bài ca dao sau:</a:t>
            </a:r>
            <a:br>
              <a:rPr lang="en-US" sz="27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295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Em tưởng nước giếng sâu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Em nối sợi gầu dài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Ai ngờ nước giếng cạn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Em tiếc hoài sợi dây.</a:t>
            </a: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9200" y="2971800"/>
            <a:ext cx="9906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9200" y="4419600"/>
            <a:ext cx="9906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3124200"/>
            <a:ext cx="99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4343400"/>
            <a:ext cx="99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sánh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464820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Hoán dụ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Ẩn dụ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Nói quá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62600" y="3124200"/>
            <a:ext cx="9906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gieng l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762000"/>
            <a:ext cx="2590800" cy="2590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III. Củng cố</a:t>
            </a:r>
            <a:br>
              <a:rPr lang="en-US" dirty="0" smtClean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Câu 2. Nối hình ảnh ở cột A với cách hiểu phù hợp ở cột B</a:t>
            </a:r>
            <a:br>
              <a:rPr lang="en-US" sz="27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295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Em tưởng nước giếng sâu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Em nối sợi gầu dài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Ai ngờ nước giếng cạn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Em tiếc hoài sợi dây.</a:t>
            </a: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9718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A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Nước giếng sâu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Nối sợi gầu dài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Nước giếng cạn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Tiếc hoài sợi dây        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457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819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B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Sự nông cạn hời hợt giả dối của tình người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Trao gửi tấm lòng, kết nối tâm tình, tình cảm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Đau xót khi tấm chân tình bị đặt nhầm chỗ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Tình cảm chân thành, tha thiết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33800" y="47244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467100" y="3695700"/>
            <a:ext cx="19050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5200" y="3505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29000" y="40386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Câu 3. Từ 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 hôi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trong ví dụ sau được dùng để hoán dụ cho sự vật gì 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 hôi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 đổ xuống đồng</a:t>
            </a:r>
          </a:p>
          <a:p>
            <a:pPr algn="just" eaLnBrk="1" hangingPunct="1"/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Lúa mọc trùng trùng sáng cả đồi nương.”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2895600"/>
            <a:ext cx="672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 Chỉ người lao động.                           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3657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 Chỉ công việc lao động.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4419600"/>
            <a:ext cx="952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Chỉ quá trình lao động nặng nhọc vất vả.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52578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Chỉ kết quả con người thu được trong lao   	động.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120063" y="2743200"/>
            <a:ext cx="9380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8120063" y="3505200"/>
            <a:ext cx="9380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120063" y="5638800"/>
            <a:ext cx="9380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00" name="Picture 12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362200"/>
            <a:ext cx="9144000" cy="101600"/>
          </a:xfrm>
          <a:prstGeom prst="rect">
            <a:avLst/>
          </a:prstGeom>
          <a:noFill/>
        </p:spPr>
      </p:pic>
      <p:sp>
        <p:nvSpPr>
          <p:cNvPr id="37901" name="AutoShape 13">
            <a:hlinkClick r:id="rId4" action="ppaction://hlinksldjump" highlightClick="1"/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686675" y="6281738"/>
            <a:ext cx="1457325" cy="576262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382000" y="4419600"/>
            <a:ext cx="609600" cy="7620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Câu 4.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Cụm từ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được dùng như là một hoán dụ trong trường hợp nào ?</a:t>
            </a:r>
            <a: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952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Con ở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ra thăm lăng Bác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  Đã thấy trong sương hàng tre bát ngát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(Viễn Phương)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952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Gửi miền Bắc lòng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chung thuỷ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Đang xông lên chống Mĩ tuyến đầu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						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(Lê Anh Xuân</a:t>
            </a:r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057400" y="60960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772400" y="1828800"/>
            <a:ext cx="7841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38919" name="Picture 7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1524000"/>
            <a:ext cx="9144000" cy="101600"/>
          </a:xfrm>
          <a:prstGeom prst="rect">
            <a:avLst/>
          </a:prstGeom>
          <a:noFill/>
        </p:spPr>
      </p:pic>
      <p:sp>
        <p:nvSpPr>
          <p:cNvPr id="38920" name="AutoShape 8">
            <a:hlinkClick r:id="rId4" action="ppaction://hlinksldjump" highlightClick="1"/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686675" y="6308725"/>
            <a:ext cx="1457325" cy="576263"/>
          </a:xfrm>
          <a:prstGeom prst="actionButtonForwardNex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5417 -0.2333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 animBg="1"/>
      <p:bldP spid="389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Bài 3. (SGK-Tr137) Quan sát một sự vật, nhân vật quen thuộc và thử đổi tên gọi của chúng theo phép ẩn dụ hoặc hoán dụ để viết thành 1 đoạn văn về sự vật, nhân vật đó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57200"/>
            <a:ext cx="4419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Bài tập về nhà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847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I. Ẩn dụ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Ôn tập lí thuyết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a) Khái niệm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Ẩn dụ là gọi tên sự vật, hiện tượng này (A) bằng tên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sự vật hiện tượng khác (B)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nét tương đồng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với nó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nhằm tăng sức gợi hình, gợi cảm cho sự diễn đạt.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b) Các loại ẩn dụ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Ẩn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dụ hình thức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- Ẩn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dụ cách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- Ẩn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dụ phẩm chất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 - Ẩn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dụ chuyển đổi cảm giác   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Bài tập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352800"/>
            <a:ext cx="7543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Xác định và phân tích biên pháp tu từ ẩn dụ trong câu thơ sau: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Ngày ngày mặt trời đi qua trên lăng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Thấy một mặt trời trong lăng rất đỏ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Ví dụ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2133600" y="16764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“ Ngày ngày mặt trời đi qua trên lăng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Thấy một mặt trời trong lăng rất đỏ”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(“Viếng lăng Bác” – Viễn Phương)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219200" y="121920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Xác định và phân tích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biện pháp tu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từ ẩn dụ trong câu sau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939800" y="49530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BPTT: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 phẩm chất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352800" y="21336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mặt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 trong lăng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6172200" y="3581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6934200" y="32004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1143000" y="3886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Bác Hồ</a:t>
            </a: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5410200" y="3733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..mặt trời trong lăng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1295400" y="3276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A(ẩn)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3200400" y="3733800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Bác vĩ đại như mặt trời có ích cho sự sống </a:t>
            </a:r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H="1">
            <a:off x="5181600" y="4038600"/>
            <a:ext cx="304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 flipH="1">
            <a:off x="2667000" y="41148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21336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Thấy một                                       rất đỏ”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5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5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5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  <p:bldP spid="155654" grpId="0" build="allAtOnce"/>
      <p:bldP spid="155655" grpId="0"/>
      <p:bldP spid="155656" grpId="0"/>
      <p:bldP spid="155659" grpId="1" build="allAtOnce"/>
      <p:bldP spid="155661" grpId="0"/>
      <p:bldP spid="155662" grpId="0"/>
      <p:bldP spid="155663" grpId="0"/>
      <p:bldP spid="155664" grpId="0"/>
      <p:bldP spid="155665" grpId="0"/>
      <p:bldP spid="155666" grpId="0" animBg="1"/>
      <p:bldP spid="155667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71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   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ơi có nhớ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chăng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thì một dạ khăng khăng đợi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2)     Trăm năm đành lỗi hẹn hò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Cây đa bến cũ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đò khác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đưa</a:t>
            </a:r>
          </a:p>
          <a:p>
            <a:pPr marL="624078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a) Các đối tượng thuyền, bến, cây đa, con đò ..còn mang một nội dung ý nghĩa nào khác? Nội dung ý nghĩa ấy là gì?</a:t>
            </a:r>
          </a:p>
          <a:p>
            <a:pPr marL="624078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Thuyền, bến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(câu 1) và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bến cũ, con đò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(câu 2) có gì khác nhau? Làm thế nào để hiểu đúng nội dung hàm ẩn trong hai câu đó?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2. Bài tập </a:t>
            </a:r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2.1 Bài 1/SGK tr135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2672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267200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9194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1)</a:t>
            </a:r>
            <a:endParaRPr lang="en-US" sz="36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81000"/>
            <a:ext cx="6172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Thuyền ơi có nhớ bến chăng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Bến thì một dạ khăng khăng đợi thuyền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981200"/>
            <a:ext cx="37338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Đối tượng dùng để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so sánh ( B)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37338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Đối tượng được so sánh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505200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Thuyền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4800600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Bến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810000" y="37338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657600" y="5029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43000" y="3429000"/>
            <a:ext cx="25908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Chàng trai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9200" y="4800600"/>
            <a:ext cx="2362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Cô gái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19600" y="228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343400" y="2514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33800" y="3200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Không cố định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962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Dễ thay đổi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3800" y="4495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Cố định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200" y="53340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Không thay đổi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71600" y="381000"/>
            <a:ext cx="6172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Thuyền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 có nhớ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chăng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thì một dạ khăng khăng đợi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95400" y="5867400"/>
            <a:ext cx="73152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Khẳng định tình yêu son sắt thủy chung mà cô gái dành cho chàng trai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609600" y="3657600"/>
            <a:ext cx="381000" cy="21336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Right Arrow 45"/>
          <p:cNvSpPr/>
          <p:nvPr/>
        </p:nvSpPr>
        <p:spPr>
          <a:xfrm rot="20686824">
            <a:off x="86140" y="4678024"/>
            <a:ext cx="828260" cy="1875176"/>
          </a:xfrm>
          <a:prstGeom prst="curvedRightArrow">
            <a:avLst>
              <a:gd name="adj1" fmla="val 25000"/>
              <a:gd name="adj2" fmla="val 42881"/>
              <a:gd name="adj3" fmla="val 417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43" grpId="1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49194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2)</a:t>
            </a:r>
            <a:endParaRPr lang="en-US" sz="36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81000"/>
            <a:ext cx="6172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Trăm năm đành lỗi hẹn hò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Cây đa bến cũ con đò khác đưa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981200"/>
            <a:ext cx="37338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Đối tượng dùng để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sánh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37338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Đối tượng được so sánh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3048000"/>
            <a:ext cx="3048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Cây đa, bến cũ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886200"/>
            <a:ext cx="2819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 đò khác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810000" y="33528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038600" y="4267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66800" y="2971800"/>
            <a:ext cx="2590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Cái cố định, không thay đổi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1000" y="3810000"/>
            <a:ext cx="3581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Cái di chuyển, mới xuất hiện chỉ sự thay đổi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19600" y="228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343400" y="2514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33800" y="4267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66800" y="6096000"/>
            <a:ext cx="7315200" cy="762000"/>
          </a:xfrm>
          <a:prstGeom prst="roundRect">
            <a:avLst/>
          </a:prstGeom>
          <a:solidFill>
            <a:srgbClr val="FCFA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Nỗi buồn lỗi hẹn của đôi lứa yêu nhau mà không lấy </a:t>
            </a: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 nhau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Những người có quan hệ gắn bó sâu nặng nhưng vì lí do nào đó buộc phải xa nhau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1977594" y="3432605"/>
            <a:ext cx="464411" cy="3048000"/>
          </a:xfrm>
          <a:prstGeom prst="leftBrace">
            <a:avLst>
              <a:gd name="adj1" fmla="val 16808"/>
              <a:gd name="adj2" fmla="val 495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0" y="6172200"/>
            <a:ext cx="91440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44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49194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Sự khác nhau giữa câu ca dao 1) và 2)</a:t>
            </a:r>
            <a:endParaRPr 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24400" y="1219200"/>
            <a:ext cx="4114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Cây đa bến cũ, Con đò (2)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38200" y="4953000"/>
            <a:ext cx="7315200" cy="1905000"/>
          </a:xfrm>
          <a:prstGeom prst="roundRect">
            <a:avLst/>
          </a:prstGeom>
          <a:solidFill>
            <a:srgbClr val="FCFA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 cứ vào mối quan hệ song song, tương đồng giữa các hình ảnh</a:t>
            </a:r>
          </a:p>
          <a:p>
            <a:pPr algn="just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Đặt các hình ảnh trong sự liên tưởng (So sánh ngầm)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1219200"/>
            <a:ext cx="3810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Thuyền, bến (1)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981200" y="1981200"/>
            <a:ext cx="381000" cy="838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553200" y="2057400"/>
            <a:ext cx="381000" cy="838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2971800"/>
            <a:ext cx="29718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Chỉ hai đối tượng cụ thể là chàng trai và cô gái =&gt; sự thủy chung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57800" y="2971800"/>
            <a:ext cx="30480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Những người có quan hệ tình cảm gắn bó sâu nặng nhưng phải xa 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>
            <a:stCxn id="30" idx="3"/>
            <a:endCxn id="31" idx="1"/>
          </p:cNvCxnSpPr>
          <p:nvPr/>
        </p:nvCxnSpPr>
        <p:spPr>
          <a:xfrm>
            <a:off x="3657600" y="37338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Right Arrow 40"/>
          <p:cNvSpPr/>
          <p:nvPr/>
        </p:nvSpPr>
        <p:spPr>
          <a:xfrm rot="21341786">
            <a:off x="176422" y="4630726"/>
            <a:ext cx="556866" cy="1476795"/>
          </a:xfrm>
          <a:prstGeom prst="curvedRightArrow">
            <a:avLst>
              <a:gd name="adj1" fmla="val 25000"/>
              <a:gd name="adj2" fmla="val 523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Left Arrow 41"/>
          <p:cNvSpPr/>
          <p:nvPr/>
        </p:nvSpPr>
        <p:spPr>
          <a:xfrm>
            <a:off x="8229600" y="4495800"/>
            <a:ext cx="6858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44" grpId="1" animBg="1"/>
      <p:bldP spid="22" grpId="0" animBg="1"/>
      <p:bldP spid="25" grpId="0" animBg="1"/>
      <p:bldP spid="29" grpId="0" animBg="1"/>
      <p:bldP spid="30" grpId="0" animBg="1"/>
      <p:bldP spid="31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2.2. Bài 2/SGK tr135-136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"/>
            <a:ext cx="7774885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Tìm và phân tích phép ẩn dụ trong những đoạn trích sau</a:t>
            </a:r>
          </a:p>
          <a:p>
            <a:pPr marL="457200" indent="-457200">
              <a:buAutoNum type="alphaLcParenR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Dưới trăng quyên đã lập lòe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Đầu tường lửa lựu lập lòe đâm bông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Nguyễn Du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Truyện Kiều)</a:t>
            </a:r>
          </a:p>
          <a:p>
            <a:pPr marL="457200" indent="-457200">
              <a:buAutoNum type="alphaLcParenR" startAt="2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Vứt đi những thứ văn nghệ ngòn ngọt, bày ra sự phè phỡn thỏa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thuê hay cay đắng chất độc của bệnh tật, quanh quẩn vài tình cảm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gầy gò của cá nhân co rúm lại. Chúng ta muốn có những cuốn tiểu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thuyết, những câu thơ thay đổi được cả cuộc đời người đọc - làm 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thành người, đẩy chúng ta lên một sự sống trước kia chỉ đứng xa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nhìn thấp thoáng.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(Nguyễn Đình Thi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Nhận đường)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c)                   Ơi con chim chiền chiện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Hót chi mà vang trời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Từng giọt long lanh rơi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Tôi đưa tay tôi hứng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Thanh Hải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Mùa xuân nho nhỏ)</a:t>
            </a:r>
          </a:p>
          <a:p>
            <a:pPr marL="457200" indent="-457200">
              <a:buAutoNum type="alphaLcParenR" startAt="4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Thác bao nhiêu thác cũng qua,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Thênh thênh là chiếc thuyền ta trên đời  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(Tố Hữu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 Nước non ngàn dặm)</a:t>
            </a:r>
          </a:p>
          <a:p>
            <a:pPr marL="457200" indent="-457200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2375</Words>
  <Application>Microsoft Office PowerPoint</Application>
  <PresentationFormat>On-screen Show (4:3)</PresentationFormat>
  <Paragraphs>395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PowerPoint Presentation</vt:lpstr>
      <vt:lpstr>      CẤU TRÚC BÀI HỌC</vt:lpstr>
      <vt:lpstr>PowerPoint Presentation</vt:lpstr>
      <vt:lpstr>PowerPoint Presentation</vt:lpstr>
      <vt:lpstr>     2. Bài tập    2.1 Bài 1/SGK tr135    </vt:lpstr>
      <vt:lpstr>1)</vt:lpstr>
      <vt:lpstr>2)</vt:lpstr>
      <vt:lpstr>Sự khác nhau giữa câu ca dao 1) và 2)</vt:lpstr>
      <vt:lpstr>2.2. Bài 2/SGK tr135-136    </vt:lpstr>
      <vt:lpstr>2.2. Bài 2/SGK tr135-136    </vt:lpstr>
      <vt:lpstr>   PHIẾU HỌC TẬP</vt:lpstr>
      <vt:lpstr>2.2. Bài 2/SGK tr135-136    </vt:lpstr>
      <vt:lpstr>  </vt:lpstr>
      <vt:lpstr>c)                         Ơi con chim chiền chiện                       Hót chi mà vang trời                      Từng giọt long lanh rơi                       Tôi đưa tay tôi hứng                                 (Thanh Hải, Mùa xuân nho nhỏ)</vt:lpstr>
      <vt:lpstr>d)                        Thác bao nhiêu thác cũng qua,                 Thênh thênh là chiếc thuyền ta trên đời                                                    (Tố Hữu,  Nước non ngàn dặm)</vt:lpstr>
      <vt:lpstr>          e)                   Xưa phù du mà nay đã phù sa                           Xưa bay đi mà nay không trôi mất                                              (Chế Lan Viên , Nay đã phù sa)     </vt:lpstr>
      <vt:lpstr>II.Hoán dụ  1. Ôn tập lí thuyết    a) Khái niệm</vt:lpstr>
      <vt:lpstr>PowerPoint Presentation</vt:lpstr>
      <vt:lpstr> 2. Bài tập   2.1  Bài 1/ SGK Tr136   Đọc những câu sau và trả lời câu hỏi   a) Đầu xanh có tội tình gì Má hồng đến quá nửa thì chưa thôi.                                                             (Nguyễn Du , Truyện Kiều)  b)  Áo nâu liền với áo xanh, Nông thôn liền với thị thành đứng lên                                 (Tố Hữu – Ba mươi năm đời ta có Đảng)  Câu hỏi: -  Dùng những cụm từ đầu xanh, má hồng , nhà thơ Nguyễn Du muốn nói điều gì và ám chỉ nhân vật nào trong Truyện Kiều?  - Dùng những cụm từ áo nâu và áo xanh, Tố Hữu muốn chỉ lớp người nào trong xã hội ta? - Làm thế nào để hiểu đúng một đối tượng khi nhà thơ thay đổi tên gọi của đối tượng đó </vt:lpstr>
      <vt:lpstr>   2.Bài tập   2.1  Bài 1/ SGK Tr136      a) Đầu xanh có tội tình gì Má hồng đến quá nửa thì chưa thôi.                                                             (Nguyễn Du , Truyện Kiều) </vt:lpstr>
      <vt:lpstr>PowerPoint Presentation</vt:lpstr>
      <vt:lpstr>    2.Bài tập   2.2  Bài 2/ SGK Tr137          Thôn Đoài thì nhớ thôn Đông Cau thông Đoài nhớ giầu không thôn nào                                         ( Nguyễn Bính, Tương tư)</vt:lpstr>
      <vt:lpstr>PowerPoint Presentation</vt:lpstr>
      <vt:lpstr>  So sánh Ẩn dụ và hoán dụ</vt:lpstr>
      <vt:lpstr>  III. Củng cố Câu 1. Biện pháp tu từ nào được sử dụng trong bài ca dao sau:     </vt:lpstr>
      <vt:lpstr>  III. Củng cố Câu 2. Nối hình ảnh ở cột A với cách hiểu phù hợp ở cột B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TGCN</dc:creator>
  <cp:lastModifiedBy>LAPTOPTK</cp:lastModifiedBy>
  <cp:revision>76</cp:revision>
  <dcterms:created xsi:type="dcterms:W3CDTF">2016-11-28T16:25:23Z</dcterms:created>
  <dcterms:modified xsi:type="dcterms:W3CDTF">2021-11-04T06:51:29Z</dcterms:modified>
</cp:coreProperties>
</file>